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092"/>
    <a:srgbClr val="499FBC"/>
    <a:srgbClr val="FFBF3F"/>
    <a:srgbClr val="D82455"/>
    <a:srgbClr val="942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 showGuides="1">
      <p:cViewPr varScale="1">
        <p:scale>
          <a:sx n="116" d="100"/>
          <a:sy n="116" d="100"/>
        </p:scale>
        <p:origin x="86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97160-5495-C74C-A97C-6936CA759573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3A57E-335A-F047-A5F5-263CCD162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3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full copy of the in-depth interview, email </a:t>
            </a:r>
            <a:r>
              <a:rPr lang="en-US" dirty="0" err="1"/>
              <a:t>daylene@catapult-x.com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3A57E-335A-F047-A5F5-263CCD1620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03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0D763-2A75-2D4F-82F0-949A227F9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F652A-FFF0-7C41-B421-1210D9536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E4BCE-98F6-334B-960C-CD2AD54E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96EFF-690A-BD48-A075-9C6D400A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78DF1-4870-7F48-B112-DD45C674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3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FDD76-96E8-A64F-8B16-969BCF20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A7D0C-A13B-8C4B-9C67-A1E922B22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9E10E-ADD0-AD49-AF1F-27D352F7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9DB0A-7142-4948-8240-59E71B11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E146A-4D24-D64D-A072-0E7588ED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12F92-5FCA-A349-A761-94E7ABB1E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66EA0-F171-CD4E-A5FD-ECDF1AA5C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4F98C-369C-0140-92F9-25225AD3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6C80C-2799-8B46-8447-CCB340A5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39A5-09D1-F247-81BB-CF0BEF1F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0C53-D764-1E43-AF76-451808695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78E7A-48CC-864A-A788-7B426915C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38232-C54F-114D-B139-3222C16B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EA872-574E-1341-B6D2-B530367B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48C4B-CD9B-284F-8BF5-B76204DE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8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045B3-F70F-F24D-BDD7-FAE0DA4B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0CCE6-422C-0E4E-BBAA-168D99907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85E0D-80E0-9743-A228-AE6AFC22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BD09E-7185-4C40-B8F8-3C46AB443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3EE8D-5F66-4E46-B8FF-41609ED0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4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B8F0D-CA25-E348-A9B5-7C93CBBB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C8575-1229-C54B-8FFB-EF60347D48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34380-81E3-E94B-9AB1-B0DACA424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FB99D-A6B6-0A4B-8A11-575E23F2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E8DE8-00A0-354D-B5D8-9F3DBD69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67922-67E8-504A-A2A8-2127F1A9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6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67D3-D2AE-B141-9D66-915B1311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370FD-930B-D842-B1D6-002CFD6F1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30480-5EFD-1049-8629-60A74FB42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DD059-100A-A342-82D4-74AC7F426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3D748-CCF3-B145-B129-A6608AE0D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C513A-0487-8948-AB96-199015CA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DE2A4C-0F2B-8149-9A4F-9CA19DF33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5B7C6-55E7-374E-BBA2-457CEE12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7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721D-00E8-C24B-A8AA-BBB2029E3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4E8C5-FB70-0441-8B71-8BF394B0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693EB-1F51-4142-9406-0304A548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E9686-1A9E-294A-898F-220E75D1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9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5854E4-4CCD-3341-A679-1734F8EB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0227E-AD57-4D42-B2DF-9F5CED04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D913E-60B6-8145-9198-E563E0773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6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FD31-D707-3948-B8F7-562F2A60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343F-59B7-2A4C-8AC1-B3FE4A49C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30CC4-F3A0-C04A-AAD0-D02862363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774CB-D10A-E147-AACE-DFFC10042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A5BD8-4698-0543-B505-5A0CA34A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D5083-0963-4145-931E-9994F857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3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1103D-4EDA-A643-9F33-E6E76FD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EE31E-9E19-ED47-B600-E98A20F03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75BBF-EA6D-D847-AF9C-F60443D39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3AC7-37B0-244F-8BAD-93B28AC9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A130A-546F-384B-878B-BECC30A8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41E69-B965-B543-9891-74E83E45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9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EB0F08-B0B1-5142-8510-83C6F7CA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E1BBC-0CB2-2641-A566-22F82692B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B0954-CF23-C241-93B2-4B19F1D3D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ECACF-1AFC-AD4A-AA16-CE962A5FE7AF}" type="datetimeFigureOut">
              <a:rPr lang="en-US" smtClean="0"/>
              <a:t>12/31/21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7A852-B272-BC4B-BA5B-124DED52A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F85E1-A811-1148-A7AF-F7C217CE3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266B3-2F76-224F-8BAA-3E0E9D1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4C684C-59D1-BA4D-B80A-39E898B5B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909" y="1614513"/>
            <a:ext cx="3187911" cy="318791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BE891F0-2970-3748-B881-FC8C57328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36" y="1735685"/>
            <a:ext cx="3599162" cy="3017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849D39-A19D-954B-8A32-6D5EC1DCDA61}"/>
              </a:ext>
            </a:extLst>
          </p:cNvPr>
          <p:cNvSpPr txBox="1"/>
          <p:nvPr/>
        </p:nvSpPr>
        <p:spPr>
          <a:xfrm>
            <a:off x="497867" y="1454416"/>
            <a:ext cx="3449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kern="500" spc="-30" dirty="0">
                <a:solidFill>
                  <a:srgbClr val="8F9092"/>
                </a:solidFill>
                <a:latin typeface="Work Sans SemiBold Italic" pitchFamily="2" charset="77"/>
              </a:rPr>
              <a:t>Think &amp; Feel</a:t>
            </a:r>
            <a:endParaRPr lang="en-US" sz="1600" kern="500" spc="-30" dirty="0">
              <a:solidFill>
                <a:srgbClr val="8F9092"/>
              </a:solidFill>
              <a:latin typeface="Work Sans Regular Roman" pitchFamily="2" charset="7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Uncertainty over the overall impact of COVID on teaching methods long term.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Merriweather" pitchFamily="2" charset="77"/>
              </a:rPr>
              <a:t>Helplessness over a lack of true direction in improving STEM education methods.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6717EB-4777-A64C-BF26-6E748BD10874}"/>
              </a:ext>
            </a:extLst>
          </p:cNvPr>
          <p:cNvSpPr txBox="1"/>
          <p:nvPr/>
        </p:nvSpPr>
        <p:spPr>
          <a:xfrm>
            <a:off x="8244575" y="1175547"/>
            <a:ext cx="358724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kern="500" spc="-30" dirty="0">
                <a:solidFill>
                  <a:srgbClr val="8F9092"/>
                </a:solidFill>
                <a:latin typeface="Work Sans SemiBold Italic" pitchFamily="2" charset="77"/>
              </a:rPr>
              <a:t>See</a:t>
            </a:r>
            <a:endParaRPr lang="en-US" sz="1600" kern="500" spc="-30" dirty="0">
              <a:solidFill>
                <a:srgbClr val="8F9092"/>
              </a:solidFill>
              <a:latin typeface="Work Sans Regular Roman" pitchFamily="2" charset="7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A trend toward learning pods/parent hubs could alter the EdTech marketplace, in terms of target audience, entirely.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It could go entirely virtual for some and not others – poverty could play a huge role.</a:t>
            </a:r>
            <a:endParaRPr lang="en-US" sz="1200" dirty="0">
              <a:latin typeface="Merriweather" pitchFamily="2" charset="77"/>
            </a:endParaRPr>
          </a:p>
        </p:txBody>
      </p:sp>
      <p:sp>
        <p:nvSpPr>
          <p:cNvPr id="29" name="Google Shape;68;p6">
            <a:extLst>
              <a:ext uri="{FF2B5EF4-FFF2-40B4-BE49-F238E27FC236}">
                <a16:creationId xmlns:a16="http://schemas.microsoft.com/office/drawing/2014/main" id="{CF63193D-840A-6148-B2B4-F4DB2BDB357B}"/>
              </a:ext>
            </a:extLst>
          </p:cNvPr>
          <p:cNvSpPr txBox="1">
            <a:spLocks/>
          </p:cNvSpPr>
          <p:nvPr/>
        </p:nvSpPr>
        <p:spPr>
          <a:xfrm>
            <a:off x="3225356" y="289972"/>
            <a:ext cx="5741281" cy="829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Roboto"/>
              <a:buNone/>
              <a:tabLst/>
              <a:defRPr sz="4000" b="0" i="0" u="none" strike="noStrike" cap="none">
                <a:solidFill>
                  <a:schemeClr val="bg1"/>
                </a:solidFill>
                <a:latin typeface="Work Sans ExtraLight Italic" pitchFamily="2" charset="77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Empathy Map Template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79947CE-C838-E447-9F45-0F34BC9FD815}"/>
              </a:ext>
            </a:extLst>
          </p:cNvPr>
          <p:cNvSpPr txBox="1"/>
          <p:nvPr/>
        </p:nvSpPr>
        <p:spPr>
          <a:xfrm>
            <a:off x="553005" y="3384510"/>
            <a:ext cx="33944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kern="500" spc="-30" dirty="0">
                <a:solidFill>
                  <a:srgbClr val="8F9092"/>
                </a:solidFill>
                <a:latin typeface="Work Sans SemiBold Italic" pitchFamily="2" charset="77"/>
              </a:rPr>
              <a:t>Hear</a:t>
            </a:r>
            <a:endParaRPr lang="en-US" sz="1600" kern="500" spc="-30" dirty="0">
              <a:solidFill>
                <a:srgbClr val="8F9092"/>
              </a:solidFill>
              <a:latin typeface="Work Sans Regular Roman" pitchFamily="2" charset="7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All sides – parent/child, educators, vendors, even government – expressing frustration. Everyone wants solutions, so there is opportunity to break monopolies in the sector.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Accessibility and funding are primary concerns.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Traditional is often the only educational structure available to lower income students.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304CC3-7799-F143-AB1B-91041427A8F8}"/>
              </a:ext>
            </a:extLst>
          </p:cNvPr>
          <p:cNvSpPr txBox="1"/>
          <p:nvPr/>
        </p:nvSpPr>
        <p:spPr>
          <a:xfrm>
            <a:off x="8244575" y="3090786"/>
            <a:ext cx="358724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kern="500" spc="-30" dirty="0">
                <a:solidFill>
                  <a:srgbClr val="8F9092"/>
                </a:solidFill>
                <a:latin typeface="Work Sans SemiBold Italic" pitchFamily="2" charset="77"/>
              </a:rPr>
              <a:t>Say &amp; Do</a:t>
            </a:r>
            <a:endParaRPr lang="en-US" sz="1600" kern="500" spc="-30" dirty="0">
              <a:solidFill>
                <a:srgbClr val="8F9092"/>
              </a:solidFill>
              <a:latin typeface="Work Sans Regular Roman" pitchFamily="2" charset="7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Being prepared to support both traditional and digital education platforms is good business.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Investing more proactively in the digital marketplace could be great business.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500" spc="-30" dirty="0">
                <a:latin typeface="Work Sans Regular Roman" pitchFamily="2" charset="77"/>
              </a:rPr>
              <a:t>Traditional shouldn’t be abandoned, but AR/VR apps and software should support equitable access to wider integration.</a:t>
            </a:r>
            <a:endParaRPr lang="en-US" sz="1200" dirty="0">
              <a:latin typeface="Merriweather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C5AE21B-A2B3-E54F-8E18-E5BBD4F378E0}"/>
              </a:ext>
            </a:extLst>
          </p:cNvPr>
          <p:cNvSpPr txBox="1"/>
          <p:nvPr/>
        </p:nvSpPr>
        <p:spPr>
          <a:xfrm>
            <a:off x="2801715" y="5167555"/>
            <a:ext cx="329428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000" b="1" kern="500" spc="-30" dirty="0">
                <a:solidFill>
                  <a:srgbClr val="499FBC"/>
                </a:solidFill>
                <a:latin typeface="Work Sans SemiBold Italic" pitchFamily="2" charset="77"/>
              </a:rPr>
              <a:t>PAIN POINTS</a:t>
            </a:r>
            <a:endParaRPr lang="en-US" sz="2000" kern="500" spc="-30" dirty="0">
              <a:solidFill>
                <a:srgbClr val="499FBC"/>
              </a:solidFill>
              <a:latin typeface="Work Sans Regular Roman" pitchFamily="2" charset="77"/>
            </a:endParaRP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500" spc="-30" dirty="0">
                <a:latin typeface="Work Sans Regular Roman" pitchFamily="2" charset="77"/>
              </a:rPr>
              <a:t>Funding concerns. </a:t>
            </a: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500" spc="-30" dirty="0">
                <a:latin typeface="Work Sans Regular Roman" pitchFamily="2" charset="77"/>
              </a:rPr>
              <a:t>Uncertainty</a:t>
            </a:r>
            <a:endParaRPr lang="en-US" sz="1000" dirty="0">
              <a:latin typeface="Merriweather" pitchFamily="2" charset="77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EA5FCC7-7B96-4A4D-BF29-65DA59837135}"/>
              </a:ext>
            </a:extLst>
          </p:cNvPr>
          <p:cNvCxnSpPr>
            <a:cxnSpLocks/>
          </p:cNvCxnSpPr>
          <p:nvPr/>
        </p:nvCxnSpPr>
        <p:spPr>
          <a:xfrm>
            <a:off x="6095997" y="5364205"/>
            <a:ext cx="0" cy="1175421"/>
          </a:xfrm>
          <a:prstGeom prst="line">
            <a:avLst/>
          </a:prstGeom>
          <a:ln w="19050">
            <a:solidFill>
              <a:srgbClr val="8F9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1F0764B-3991-DF4F-AA24-FA9D3E67850B}"/>
              </a:ext>
            </a:extLst>
          </p:cNvPr>
          <p:cNvSpPr txBox="1"/>
          <p:nvPr/>
        </p:nvSpPr>
        <p:spPr>
          <a:xfrm>
            <a:off x="6196134" y="5158740"/>
            <a:ext cx="3294285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kern="500" spc="-30" dirty="0">
                <a:solidFill>
                  <a:srgbClr val="499FBC"/>
                </a:solidFill>
                <a:latin typeface="Work Sans SemiBold Italic" pitchFamily="2" charset="77"/>
              </a:rPr>
              <a:t>ASPIRATIONS</a:t>
            </a:r>
            <a:endParaRPr lang="en-US" sz="2000" kern="500" spc="-30" dirty="0">
              <a:solidFill>
                <a:srgbClr val="499FBC"/>
              </a:solidFill>
              <a:latin typeface="Work Sans Regular Roman" pitchFamily="2" charset="7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500" spc="-30" dirty="0">
                <a:latin typeface="Work Sans Regular Roman" pitchFamily="2" charset="77"/>
              </a:rPr>
              <a:t>Equitable access to all forms of STEM learning.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500" spc="-30" dirty="0">
                <a:latin typeface="Work Sans Regular Roman" pitchFamily="2" charset="77"/>
              </a:rPr>
              <a:t>Finding cohesive ways to advance the teaching of all STEM disciplines.</a:t>
            </a:r>
            <a:endParaRPr lang="en-US" sz="1000" dirty="0">
              <a:latin typeface="Merriweather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3A5AFB-EE44-954A-93CD-0E772DEE7CAA}"/>
              </a:ext>
            </a:extLst>
          </p:cNvPr>
          <p:cNvSpPr txBox="1"/>
          <p:nvPr/>
        </p:nvSpPr>
        <p:spPr>
          <a:xfrm>
            <a:off x="8449250" y="369591"/>
            <a:ext cx="3449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kern="500" spc="-30" dirty="0">
                <a:solidFill>
                  <a:srgbClr val="8F9092"/>
                </a:solidFill>
                <a:latin typeface="Work Sans Regular Roman" pitchFamily="2" charset="77"/>
              </a:rPr>
              <a:t>Dr. Pamela </a:t>
            </a:r>
            <a:r>
              <a:rPr lang="en-US" sz="1600" kern="500" spc="-30" dirty="0" err="1">
                <a:solidFill>
                  <a:srgbClr val="8F9092"/>
                </a:solidFill>
                <a:latin typeface="Work Sans Regular Roman" pitchFamily="2" charset="77"/>
              </a:rPr>
              <a:t>Keye</a:t>
            </a:r>
            <a:endParaRPr lang="en-US" sz="1600" kern="500" spc="-30" dirty="0">
              <a:solidFill>
                <a:srgbClr val="8F9092"/>
              </a:solidFill>
              <a:latin typeface="Work Sans Regular Roman" pitchFamily="2" charset="77"/>
            </a:endParaRPr>
          </a:p>
          <a:p>
            <a:pPr algn="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WORK SANS REGULAR ROMAN" pitchFamily="2" charset="77"/>
              </a:rPr>
              <a:t>Former Superintendent of Prince George’s County Public Schools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524BAEA-AC0D-9C42-A7EF-AAD53DF3EE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549" y="84421"/>
            <a:ext cx="2173166" cy="118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59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5458</TotalTime>
  <Words>231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Merriweather</vt:lpstr>
      <vt:lpstr>Roboto</vt:lpstr>
      <vt:lpstr>Work Sans ExtraLight Italic</vt:lpstr>
      <vt:lpstr>Work Sans Regular Roman</vt:lpstr>
      <vt:lpstr>Work Sans Regular Roman</vt:lpstr>
      <vt:lpstr>Work Sans SemiBold Italic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Rosenthal</dc:creator>
  <cp:lastModifiedBy>Daylene Long</cp:lastModifiedBy>
  <cp:revision>27</cp:revision>
  <dcterms:created xsi:type="dcterms:W3CDTF">2020-10-22T19:39:00Z</dcterms:created>
  <dcterms:modified xsi:type="dcterms:W3CDTF">2021-12-31T18:34:19Z</dcterms:modified>
</cp:coreProperties>
</file>